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Helvetica Neue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11" Type="http://schemas.openxmlformats.org/officeDocument/2006/relationships/slide" Target="slides/slide5.xml"/><Relationship Id="rId22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21" Type="http://schemas.openxmlformats.org/officeDocument/2006/relationships/font" Target="fonts/HelveticaNeue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b00625e5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32b00625e5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2b00625e52_0_10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g32b00625e52_0_10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7" name="Google Shape;287;g32b00625e52_0_10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2b00625e52_0_11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32b00625e52_0_11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2" name="Google Shape;302;g32b00625e52_0_11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2b00625e52_0_12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32b00625e52_0_12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5" name="Google Shape;315;g32b00625e52_0_12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2b00625e52_0_13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7" name="Google Shape;327;g32b00625e52_0_13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2b00625e52_0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g32b00625e52_0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g32b00625e52_0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2b00625e52_0_2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32b00625e52_0_2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g32b00625e52_0_27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b00625e52_0_7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g32b00625e52_0_7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g32b00625e52_0_70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2b00625e52_0_7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32b00625e52_0_7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g32b00625e52_0_79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2b00625e52_0_8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32b00625e52_0_8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2" name="Google Shape;202;g32b00625e52_0_8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2b00625e52_0_9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32b00625e52_0_9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7" name="Google Shape;217;g32b00625e52_0_9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31ac0f07d6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331ac0f07d6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331ac0f07d6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305304cafe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3305304cafe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g3305304cafe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7981950" y="4843463"/>
            <a:ext cx="1104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171450" y="200025"/>
            <a:ext cx="8787000" cy="47292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 txBox="1"/>
          <p:nvPr/>
        </p:nvSpPr>
        <p:spPr>
          <a:xfrm>
            <a:off x="1864733" y="1440043"/>
            <a:ext cx="52332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LRC’s Spring ‘2</a:t>
            </a:r>
            <a:r>
              <a:rPr b="1" lang="en" sz="36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5"/>
          <p:cNvSpPr/>
          <p:nvPr/>
        </p:nvSpPr>
        <p:spPr>
          <a:xfrm flipH="1" rot="10800000">
            <a:off x="1996168" y="2308893"/>
            <a:ext cx="5007300" cy="95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2" name="Google Shape;13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70514" y="1824581"/>
            <a:ext cx="1987749" cy="1409657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/>
        </p:nvSpPr>
        <p:spPr>
          <a:xfrm>
            <a:off x="7146788" y="4611975"/>
            <a:ext cx="17205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 sz="12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27 </a:t>
            </a:r>
            <a:r>
              <a:rPr b="1" lang="en" sz="12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Feb 25</a:t>
            </a:r>
            <a:endParaRPr b="1" i="0" sz="1200" u="none" cap="none" strike="noStrike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34" name="Google Shape;134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6824" y="1686863"/>
            <a:ext cx="1685092" cy="168509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5"/>
          <p:cNvSpPr/>
          <p:nvPr/>
        </p:nvSpPr>
        <p:spPr>
          <a:xfrm>
            <a:off x="1892052" y="2773787"/>
            <a:ext cx="51795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" sz="21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 txBox="1"/>
          <p:nvPr/>
        </p:nvSpPr>
        <p:spPr>
          <a:xfrm>
            <a:off x="2028191" y="2456825"/>
            <a:ext cx="50073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" sz="21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5"/>
          <p:cNvSpPr txBox="1"/>
          <p:nvPr/>
        </p:nvSpPr>
        <p:spPr>
          <a:xfrm>
            <a:off x="236573" y="4611975"/>
            <a:ext cx="23268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C/</a:t>
            </a:r>
            <a:r>
              <a:rPr b="1" lang="en" sz="12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2d</a:t>
            </a:r>
            <a:r>
              <a:rPr b="1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Lt </a:t>
            </a:r>
            <a:r>
              <a:rPr b="1" lang="en" sz="120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Nephi Acevedo</a:t>
            </a:r>
            <a:endParaRPr b="1" sz="1200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sz="1200">
              <a:solidFill>
                <a:srgbClr val="0020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34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UOD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34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2" name="Google Shape;29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4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4" name="Google Shape;294;p34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4"/>
          <p:cNvSpPr/>
          <p:nvPr/>
        </p:nvSpPr>
        <p:spPr>
          <a:xfrm>
            <a:off x="135674" y="1157156"/>
            <a:ext cx="48876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sng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6" name="Google Shape;296;p34"/>
          <p:cNvSpPr txBox="1"/>
          <p:nvPr>
            <p:ph idx="12" type="sldNum"/>
          </p:nvPr>
        </p:nvSpPr>
        <p:spPr>
          <a:xfrm>
            <a:off x="6354343" y="349741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34"/>
          <p:cNvSpPr/>
          <p:nvPr/>
        </p:nvSpPr>
        <p:spPr>
          <a:xfrm>
            <a:off x="135676" y="1076503"/>
            <a:ext cx="5488800" cy="3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8" name="Google Shape;298;p34"/>
          <p:cNvSpPr/>
          <p:nvPr/>
        </p:nvSpPr>
        <p:spPr>
          <a:xfrm>
            <a:off x="212979" y="1076503"/>
            <a:ext cx="4432800" cy="3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BC/BCL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1" marL="685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Det Shirt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1" marL="685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Blue Jeans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1" marL="685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Black Belt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1" marL="685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Tennis Shoes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1" marL="6858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Black Watch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2" marL="1028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■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Black Jacket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35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Safety/Execution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5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" name="Google Shape;30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5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9" name="Google Shape;309;p35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5"/>
          <p:cNvSpPr/>
          <p:nvPr/>
        </p:nvSpPr>
        <p:spPr>
          <a:xfrm>
            <a:off x="135671" y="1157147"/>
            <a:ext cx="90084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Obstacle courses are </a:t>
            </a:r>
            <a:r>
              <a:rPr b="0" i="0" lang="en" sz="1800" u="sng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 </a:t>
            </a: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playgrounds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Hydration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 points of contact (When necessary)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Assigned </a:t>
            </a: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safeties</a:t>
            </a: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will wear white or blue (provided at station)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Helmets will be worn at </a:t>
            </a:r>
            <a:r>
              <a:rPr b="0" i="0" lang="en" sz="1800" u="sng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 </a:t>
            </a: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times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Jewelry is permitted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Gloves will be worn at </a:t>
            </a:r>
            <a:r>
              <a:rPr b="0" i="0" lang="en" sz="1800" u="sng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all </a:t>
            </a: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times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Challenge yourself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1" name="Google Shape;311;p35"/>
          <p:cNvSpPr txBox="1"/>
          <p:nvPr>
            <p:ph idx="12" type="sldNum"/>
          </p:nvPr>
        </p:nvSpPr>
        <p:spPr>
          <a:xfrm>
            <a:off x="6354343" y="349741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36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Summary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6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0" name="Google Shape;32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6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2" name="Google Shape;322;p36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6"/>
          <p:cNvSpPr/>
          <p:nvPr/>
        </p:nvSpPr>
        <p:spPr>
          <a:xfrm>
            <a:off x="135671" y="1157147"/>
            <a:ext cx="90084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60350" lvl="0" marL="2921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Timeline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2921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Locations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Required Items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Parking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Transition/Groups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2921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Rotations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2921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UOD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2921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Safety/Execution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36"/>
          <p:cNvSpPr txBox="1"/>
          <p:nvPr>
            <p:ph idx="12" type="sldNum"/>
          </p:nvPr>
        </p:nvSpPr>
        <p:spPr>
          <a:xfrm>
            <a:off x="6354343" y="349741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7"/>
          <p:cNvSpPr/>
          <p:nvPr/>
        </p:nvSpPr>
        <p:spPr>
          <a:xfrm flipH="1" rot="10800000">
            <a:off x="1038770" y="3984379"/>
            <a:ext cx="7099200" cy="95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7"/>
          <p:cNvSpPr/>
          <p:nvPr/>
        </p:nvSpPr>
        <p:spPr>
          <a:xfrm>
            <a:off x="171450" y="200025"/>
            <a:ext cx="8787000" cy="4729200"/>
          </a:xfrm>
          <a:prstGeom prst="rect">
            <a:avLst/>
          </a:prstGeom>
          <a:noFill/>
          <a:ln cap="flat" cmpd="sng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7"/>
          <p:cNvSpPr txBox="1"/>
          <p:nvPr/>
        </p:nvSpPr>
        <p:spPr>
          <a:xfrm>
            <a:off x="1296263" y="4148841"/>
            <a:ext cx="68418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i="0" lang="en" sz="39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Det 842 – Best in Blue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7"/>
          <p:cNvSpPr txBox="1"/>
          <p:nvPr/>
        </p:nvSpPr>
        <p:spPr>
          <a:xfrm>
            <a:off x="2041760" y="3337935"/>
            <a:ext cx="50934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" sz="19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" sz="19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3" name="Google Shape;33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5894" y="275081"/>
            <a:ext cx="4642536" cy="3093939"/>
          </a:xfrm>
          <a:prstGeom prst="rect">
            <a:avLst/>
          </a:prstGeom>
          <a:noFill/>
          <a:ln cap="flat" cmpd="sng" w="19050">
            <a:solidFill>
              <a:srgbClr val="00206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6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6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8" name="Google Shape;148;p26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/>
          <p:nvPr/>
        </p:nvSpPr>
        <p:spPr>
          <a:xfrm>
            <a:off x="135671" y="1148347"/>
            <a:ext cx="90084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60350" lvl="0" marL="2921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b="0" i="0" lang="en" sz="15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Timeline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2921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b="0" i="0" lang="en" sz="15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</a:t>
            </a: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tions</a:t>
            </a:r>
            <a:endParaRPr b="0" i="0" sz="15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Required Items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Parking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Transition/Groups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2921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Rotations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2921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b="0" i="0" lang="en" sz="15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UOD</a:t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60350" lvl="0" marL="2921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500"/>
              <a:buFont typeface="Helvetica Neue"/>
              <a:buChar char="•"/>
            </a:pPr>
            <a:r>
              <a:rPr lang="en" sz="15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Safety/Execution</a:t>
            </a:r>
            <a:endParaRPr b="0" i="0" sz="15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0" name="Google Shape;150;p26"/>
          <p:cNvSpPr txBox="1"/>
          <p:nvPr>
            <p:ph idx="12" type="sldNum"/>
          </p:nvPr>
        </p:nvSpPr>
        <p:spPr>
          <a:xfrm>
            <a:off x="8281468" y="532188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7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Timeline (TBD)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7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" name="Google Shape;15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7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7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7"/>
          <p:cNvSpPr/>
          <p:nvPr/>
        </p:nvSpPr>
        <p:spPr>
          <a:xfrm>
            <a:off x="135671" y="1157147"/>
            <a:ext cx="90084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Cadets </a:t>
            </a: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will arrive at Brackenridge lot </a:t>
            </a:r>
            <a:r>
              <a:rPr b="0" i="0" lang="en" sz="1800" u="sng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NLT 0700</a:t>
            </a:r>
            <a:endParaRPr b="0" i="0" sz="1800" u="sng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Cadets will depart to </a:t>
            </a: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Lackland AFB</a:t>
            </a: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at </a:t>
            </a:r>
            <a:r>
              <a:rPr b="0" i="0" lang="en" sz="1800" u="sng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0730</a:t>
            </a:r>
            <a:endParaRPr b="0" i="0" sz="1800" u="sng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Cadets will arrive at </a:t>
            </a: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Lackland AFB</a:t>
            </a: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at </a:t>
            </a:r>
            <a:r>
              <a:rPr b="0" i="0" lang="en" sz="1800" u="sng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0800</a:t>
            </a:r>
            <a:endParaRPr b="0" i="0" sz="1800" u="sng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LRCs will begin at </a:t>
            </a:r>
            <a:r>
              <a:rPr b="0" i="0" lang="en" sz="1800" u="sng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0830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LRCs will end at </a:t>
            </a:r>
            <a:r>
              <a:rPr lang="en" sz="1800" u="sng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1200</a:t>
            </a:r>
            <a:endParaRPr b="0" i="0" sz="1800" u="sng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Cadets will depart to UTSA at </a:t>
            </a:r>
            <a:r>
              <a:rPr b="0" i="0" lang="en" sz="1800" u="sng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1210</a:t>
            </a:r>
            <a:endParaRPr b="0" i="0" sz="1800" u="sng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3" name="Google Shape;163;p27"/>
          <p:cNvSpPr txBox="1"/>
          <p:nvPr>
            <p:ph idx="12" type="sldNum"/>
          </p:nvPr>
        </p:nvSpPr>
        <p:spPr>
          <a:xfrm>
            <a:off x="7981950" y="4843463"/>
            <a:ext cx="1104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8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Locations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8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8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8"/>
          <p:cNvSpPr/>
          <p:nvPr/>
        </p:nvSpPr>
        <p:spPr>
          <a:xfrm>
            <a:off x="135673" y="1217944"/>
            <a:ext cx="4432800" cy="3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Cadets will arrive at Brackenridge lot 4. at 0700.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POC Flight Commanders will take accountability and check required items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GMC will separate into carpool groups and depart to </a:t>
            </a: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Lackland AFB at 0730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6" name="Google Shape;176;p28"/>
          <p:cNvSpPr txBox="1"/>
          <p:nvPr>
            <p:ph idx="12" type="sldNum"/>
          </p:nvPr>
        </p:nvSpPr>
        <p:spPr>
          <a:xfrm>
            <a:off x="6354343" y="349741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7" name="Google Shape;177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82698" y="1136457"/>
            <a:ext cx="4347004" cy="3268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9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Locations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9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9"/>
          <p:cNvSpPr/>
          <p:nvPr/>
        </p:nvSpPr>
        <p:spPr>
          <a:xfrm>
            <a:off x="135671" y="1157147"/>
            <a:ext cx="9008400" cy="35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sng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0" name="Google Shape;190;p29"/>
          <p:cNvSpPr txBox="1"/>
          <p:nvPr>
            <p:ph idx="12" type="sldNum"/>
          </p:nvPr>
        </p:nvSpPr>
        <p:spPr>
          <a:xfrm>
            <a:off x="6354343" y="349741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1" name="Google Shape;19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6677" y="1271888"/>
            <a:ext cx="7446319" cy="339369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9"/>
          <p:cNvSpPr txBox="1"/>
          <p:nvPr/>
        </p:nvSpPr>
        <p:spPr>
          <a:xfrm>
            <a:off x="1578500" y="1906375"/>
            <a:ext cx="1292400" cy="437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Alpha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9"/>
          <p:cNvSpPr txBox="1"/>
          <p:nvPr/>
        </p:nvSpPr>
        <p:spPr>
          <a:xfrm>
            <a:off x="5733126" y="1906375"/>
            <a:ext cx="1152000" cy="437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Whiskey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9"/>
          <p:cNvSpPr txBox="1"/>
          <p:nvPr/>
        </p:nvSpPr>
        <p:spPr>
          <a:xfrm>
            <a:off x="2243225" y="2738675"/>
            <a:ext cx="1360500" cy="4149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Charlie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9"/>
          <p:cNvSpPr txBox="1"/>
          <p:nvPr/>
        </p:nvSpPr>
        <p:spPr>
          <a:xfrm>
            <a:off x="5733113" y="2727422"/>
            <a:ext cx="1039200" cy="437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X-Ray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2347477" y="3548475"/>
            <a:ext cx="1152000" cy="437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Delta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5733113" y="3548475"/>
            <a:ext cx="1039200" cy="437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Yankee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9"/>
          <p:cNvSpPr txBox="1"/>
          <p:nvPr/>
        </p:nvSpPr>
        <p:spPr>
          <a:xfrm>
            <a:off x="3225777" y="1906375"/>
            <a:ext cx="1152000" cy="4374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Bravo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0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" sz="33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Required Items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0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7" name="Google Shape;20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0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30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0"/>
          <p:cNvSpPr txBox="1"/>
          <p:nvPr>
            <p:ph idx="12" type="sldNum"/>
          </p:nvPr>
        </p:nvSpPr>
        <p:spPr>
          <a:xfrm>
            <a:off x="6354343" y="349741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1" name="Google Shape;211;p30"/>
          <p:cNvPicPr preferRelativeResize="0"/>
          <p:nvPr/>
        </p:nvPicPr>
        <p:blipFill rotWithShape="1">
          <a:blip r:embed="rId5">
            <a:alphaModFix/>
          </a:blip>
          <a:srcRect b="0" l="0" r="27646" t="23471"/>
          <a:stretch/>
        </p:blipFill>
        <p:spPr>
          <a:xfrm>
            <a:off x="3816581" y="1438369"/>
            <a:ext cx="5159795" cy="298888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/>
          <p:nvPr/>
        </p:nvSpPr>
        <p:spPr>
          <a:xfrm>
            <a:off x="135673" y="1217944"/>
            <a:ext cx="4432800" cy="3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Required items will be checked </a:t>
            </a:r>
            <a:r>
              <a:rPr b="0" i="0" lang="en" sz="1800" u="sng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prior </a:t>
            </a:r>
            <a:r>
              <a:rPr b="0" i="0" lang="en" sz="18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transitioning to </a:t>
            </a: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Chapman Annex by your flight commander 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3" name="Google Shape;213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649191" y="1316813"/>
            <a:ext cx="3494588" cy="3258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1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Parking </a:t>
            </a:r>
            <a:r>
              <a:rPr b="0" i="0" lang="en" sz="3300" u="none" cap="none" strike="noStrike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(edit)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2" name="Google Shape;22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1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31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1"/>
          <p:cNvSpPr/>
          <p:nvPr/>
        </p:nvSpPr>
        <p:spPr>
          <a:xfrm>
            <a:off x="135673" y="1076569"/>
            <a:ext cx="4432800" cy="3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Cadet will park in the Red Outlined Area from back to front facing in the direction of arrows  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POC in reflective vest will direct you on how to park</a:t>
            </a:r>
            <a:endParaRPr b="0" i="0" sz="1800" u="none" cap="none" strike="noStrike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POC FC will take accountability upon arrival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Cadets will then form up with their LRC group and await safety briefing without looking at the course 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6" name="Google Shape;226;p31"/>
          <p:cNvSpPr txBox="1"/>
          <p:nvPr>
            <p:ph idx="12" type="sldNum"/>
          </p:nvPr>
        </p:nvSpPr>
        <p:spPr>
          <a:xfrm>
            <a:off x="6354343" y="349741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0760" y="1157982"/>
            <a:ext cx="4347003" cy="3129842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1"/>
          <p:cNvSpPr/>
          <p:nvPr/>
        </p:nvSpPr>
        <p:spPr>
          <a:xfrm>
            <a:off x="6079698" y="3023800"/>
            <a:ext cx="1276689" cy="938516"/>
          </a:xfrm>
          <a:custGeom>
            <a:rect b="b" l="l" r="r" t="t"/>
            <a:pathLst>
              <a:path extrusionOk="0" h="54226" w="68181">
                <a:moveTo>
                  <a:pt x="55422" y="0"/>
                </a:moveTo>
                <a:lnTo>
                  <a:pt x="0" y="15151"/>
                </a:lnTo>
                <a:lnTo>
                  <a:pt x="13955" y="54226"/>
                </a:lnTo>
                <a:lnTo>
                  <a:pt x="68181" y="41068"/>
                </a:lnTo>
                <a:close/>
              </a:path>
            </a:pathLst>
          </a:cu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  <p:sp>
        <p:nvSpPr>
          <p:cNvPr id="229" name="Google Shape;229;p31"/>
          <p:cNvSpPr txBox="1"/>
          <p:nvPr/>
        </p:nvSpPr>
        <p:spPr>
          <a:xfrm rot="-2116989">
            <a:off x="5651879" y="2070925"/>
            <a:ext cx="1562279" cy="32154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LRC Courses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30" name="Google Shape;230;p31"/>
          <p:cNvCxnSpPr/>
          <p:nvPr/>
        </p:nvCxnSpPr>
        <p:spPr>
          <a:xfrm flipH="1" rot="10800000">
            <a:off x="6259025" y="3240825"/>
            <a:ext cx="679500" cy="160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231" name="Google Shape;231;p31"/>
          <p:cNvCxnSpPr/>
          <p:nvPr/>
        </p:nvCxnSpPr>
        <p:spPr>
          <a:xfrm flipH="1" rot="10800000">
            <a:off x="6381725" y="3542775"/>
            <a:ext cx="717300" cy="198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2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2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Transition/Groups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2"/>
          <p:cNvSpPr/>
          <p:nvPr/>
        </p:nvSpPr>
        <p:spPr>
          <a:xfrm>
            <a:off x="135671" y="4782981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0" name="Google Shape;24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2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" name="Google Shape;242;p32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2"/>
          <p:cNvSpPr/>
          <p:nvPr/>
        </p:nvSpPr>
        <p:spPr>
          <a:xfrm>
            <a:off x="67800" y="1421424"/>
            <a:ext cx="9008400" cy="19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A-group will start off execution in their designated station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B-group will start off in break/prep time 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 evaluator from your initial station will guide your flight to the station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279400" lvl="0" marL="2921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800"/>
              <a:buFont typeface="Helvetica Neue"/>
              <a:buChar char="•"/>
            </a:pPr>
            <a:r>
              <a:rPr lang="en" sz="18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transition to your station you will keep your head down and hand on shoulder of cadet in front of you DO NOT LOOK AT THE STATIONS</a:t>
            </a:r>
            <a:endParaRPr sz="18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4" name="Google Shape;244;p32"/>
          <p:cNvSpPr txBox="1"/>
          <p:nvPr>
            <p:ph idx="12" type="sldNum"/>
          </p:nvPr>
        </p:nvSpPr>
        <p:spPr>
          <a:xfrm>
            <a:off x="7981950" y="4843463"/>
            <a:ext cx="1104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/>
          <p:nvPr/>
        </p:nvSpPr>
        <p:spPr>
          <a:xfrm>
            <a:off x="135671" y="953532"/>
            <a:ext cx="8840700" cy="68700"/>
          </a:xfrm>
          <a:prstGeom prst="rect">
            <a:avLst/>
          </a:prstGeom>
          <a:gradFill>
            <a:gsLst>
              <a:gs pos="0">
                <a:srgbClr val="F5732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3"/>
          <p:cNvSpPr txBox="1"/>
          <p:nvPr/>
        </p:nvSpPr>
        <p:spPr>
          <a:xfrm>
            <a:off x="1433946" y="240587"/>
            <a:ext cx="6453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Rotations/Procedure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3"/>
          <p:cNvSpPr/>
          <p:nvPr/>
        </p:nvSpPr>
        <p:spPr>
          <a:xfrm>
            <a:off x="205946" y="4585719"/>
            <a:ext cx="8840700" cy="687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rgbClr val="002060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3" name="Google Shape;25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87258" y="85357"/>
            <a:ext cx="1200032" cy="85102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3"/>
          <p:cNvSpPr txBox="1"/>
          <p:nvPr/>
        </p:nvSpPr>
        <p:spPr>
          <a:xfrm>
            <a:off x="1" y="4870096"/>
            <a:ext cx="91440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 Force ROTC Detachment 842 </a:t>
            </a:r>
            <a:r>
              <a:rPr b="0" i="0" lang="en" sz="1200" u="none" cap="none" strike="noStrike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•  We Build Exceptional Officers •  </a:t>
            </a:r>
            <a:r>
              <a:rPr b="0" i="0" lang="en" sz="1200" u="none" cap="none" strike="noStrike">
                <a:solidFill>
                  <a:srgbClr val="F573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University of Texas at San Antonio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" name="Google Shape;255;p33"/>
          <p:cNvPicPr preferRelativeResize="0"/>
          <p:nvPr/>
        </p:nvPicPr>
        <p:blipFill rotWithShape="1">
          <a:blip r:embed="rId4">
            <a:alphaModFix/>
          </a:blip>
          <a:srcRect b="20401" l="0" r="0" t="0"/>
          <a:stretch/>
        </p:blipFill>
        <p:spPr>
          <a:xfrm>
            <a:off x="135671" y="295457"/>
            <a:ext cx="1151945" cy="43731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3"/>
          <p:cNvSpPr txBox="1"/>
          <p:nvPr>
            <p:ph idx="12" type="sldNum"/>
          </p:nvPr>
        </p:nvSpPr>
        <p:spPr>
          <a:xfrm>
            <a:off x="7500730" y="3484673"/>
            <a:ext cx="3954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7" name="Google Shape;25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98500" y="1300012"/>
            <a:ext cx="6548151" cy="3267274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3"/>
          <p:cNvSpPr/>
          <p:nvPr/>
        </p:nvSpPr>
        <p:spPr>
          <a:xfrm>
            <a:off x="4771540" y="2562068"/>
            <a:ext cx="5220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Station</a:t>
            </a:r>
            <a:endParaRPr sz="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 9</a:t>
            </a:r>
            <a:endParaRPr sz="700"/>
          </a:p>
        </p:txBody>
      </p:sp>
      <p:sp>
        <p:nvSpPr>
          <p:cNvPr id="259" name="Google Shape;259;p33"/>
          <p:cNvSpPr/>
          <p:nvPr/>
        </p:nvSpPr>
        <p:spPr>
          <a:xfrm>
            <a:off x="5330113" y="2562079"/>
            <a:ext cx="4641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Station 8</a:t>
            </a:r>
            <a:endParaRPr sz="1300"/>
          </a:p>
        </p:txBody>
      </p:sp>
      <p:sp>
        <p:nvSpPr>
          <p:cNvPr id="260" name="Google Shape;260;p33"/>
          <p:cNvSpPr/>
          <p:nvPr/>
        </p:nvSpPr>
        <p:spPr>
          <a:xfrm>
            <a:off x="7500736" y="3269452"/>
            <a:ext cx="5220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Station 16</a:t>
            </a:r>
            <a:endParaRPr/>
          </a:p>
        </p:txBody>
      </p:sp>
      <p:sp>
        <p:nvSpPr>
          <p:cNvPr id="261" name="Google Shape;261;p33"/>
          <p:cNvSpPr/>
          <p:nvPr/>
        </p:nvSpPr>
        <p:spPr>
          <a:xfrm>
            <a:off x="8094480" y="2562079"/>
            <a:ext cx="464100" cy="2730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Station 3</a:t>
            </a:r>
            <a:endParaRPr sz="1300"/>
          </a:p>
        </p:txBody>
      </p:sp>
      <p:sp>
        <p:nvSpPr>
          <p:cNvPr id="262" name="Google Shape;262;p33"/>
          <p:cNvSpPr/>
          <p:nvPr/>
        </p:nvSpPr>
        <p:spPr>
          <a:xfrm>
            <a:off x="6394547" y="2571598"/>
            <a:ext cx="4641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Station 6</a:t>
            </a:r>
            <a:endParaRPr sz="1300"/>
          </a:p>
        </p:txBody>
      </p:sp>
      <p:sp>
        <p:nvSpPr>
          <p:cNvPr id="263" name="Google Shape;263;p33"/>
          <p:cNvSpPr/>
          <p:nvPr/>
        </p:nvSpPr>
        <p:spPr>
          <a:xfrm>
            <a:off x="5862330" y="2562067"/>
            <a:ext cx="4641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Station 7</a:t>
            </a:r>
            <a:endParaRPr sz="1300"/>
          </a:p>
        </p:txBody>
      </p:sp>
      <p:sp>
        <p:nvSpPr>
          <p:cNvPr id="264" name="Google Shape;264;p33"/>
          <p:cNvSpPr/>
          <p:nvPr/>
        </p:nvSpPr>
        <p:spPr>
          <a:xfrm>
            <a:off x="8094480" y="2882237"/>
            <a:ext cx="464100" cy="320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Station 2</a:t>
            </a:r>
            <a:endParaRPr sz="1300"/>
          </a:p>
        </p:txBody>
      </p:sp>
      <p:sp>
        <p:nvSpPr>
          <p:cNvPr id="265" name="Google Shape;265;p33"/>
          <p:cNvSpPr/>
          <p:nvPr/>
        </p:nvSpPr>
        <p:spPr>
          <a:xfrm>
            <a:off x="4771540" y="3270124"/>
            <a:ext cx="5220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Skip</a:t>
            </a:r>
            <a:endParaRPr sz="1300"/>
          </a:p>
        </p:txBody>
      </p:sp>
      <p:sp>
        <p:nvSpPr>
          <p:cNvPr id="266" name="Google Shape;266;p33"/>
          <p:cNvSpPr/>
          <p:nvPr/>
        </p:nvSpPr>
        <p:spPr>
          <a:xfrm>
            <a:off x="5330113" y="3264704"/>
            <a:ext cx="4641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Station 12</a:t>
            </a:r>
            <a:endParaRPr sz="1300"/>
          </a:p>
        </p:txBody>
      </p:sp>
      <p:sp>
        <p:nvSpPr>
          <p:cNvPr id="267" name="Google Shape;267;p33"/>
          <p:cNvSpPr/>
          <p:nvPr/>
        </p:nvSpPr>
        <p:spPr>
          <a:xfrm>
            <a:off x="6922944" y="3264693"/>
            <a:ext cx="5220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</a:rPr>
              <a:t>Station 15</a:t>
            </a:r>
            <a:endParaRPr/>
          </a:p>
        </p:txBody>
      </p:sp>
      <p:sp>
        <p:nvSpPr>
          <p:cNvPr id="268" name="Google Shape;268;p33"/>
          <p:cNvSpPr/>
          <p:nvPr/>
        </p:nvSpPr>
        <p:spPr>
          <a:xfrm>
            <a:off x="6392637" y="3264681"/>
            <a:ext cx="4641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Station 14</a:t>
            </a:r>
            <a:endParaRPr sz="1300"/>
          </a:p>
        </p:txBody>
      </p:sp>
      <p:sp>
        <p:nvSpPr>
          <p:cNvPr id="269" name="Google Shape;269;p33"/>
          <p:cNvSpPr/>
          <p:nvPr/>
        </p:nvSpPr>
        <p:spPr>
          <a:xfrm>
            <a:off x="5862330" y="3264692"/>
            <a:ext cx="464100" cy="6342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Station 13</a:t>
            </a:r>
            <a:endParaRPr sz="1300"/>
          </a:p>
        </p:txBody>
      </p:sp>
      <p:sp>
        <p:nvSpPr>
          <p:cNvPr id="270" name="Google Shape;270;p33"/>
          <p:cNvSpPr/>
          <p:nvPr/>
        </p:nvSpPr>
        <p:spPr>
          <a:xfrm>
            <a:off x="4215106" y="3102484"/>
            <a:ext cx="464100" cy="320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</a:rPr>
              <a:t>Station 10</a:t>
            </a:r>
            <a:endParaRPr sz="1300"/>
          </a:p>
        </p:txBody>
      </p:sp>
      <p:cxnSp>
        <p:nvCxnSpPr>
          <p:cNvPr id="271" name="Google Shape;271;p33"/>
          <p:cNvCxnSpPr>
            <a:stCxn id="270" idx="0"/>
            <a:endCxn id="258" idx="1"/>
          </p:cNvCxnSpPr>
          <p:nvPr/>
        </p:nvCxnSpPr>
        <p:spPr>
          <a:xfrm flipH="1" rot="10800000">
            <a:off x="4447156" y="2879284"/>
            <a:ext cx="324300" cy="22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2" name="Google Shape;272;p33"/>
          <p:cNvCxnSpPr/>
          <p:nvPr/>
        </p:nvCxnSpPr>
        <p:spPr>
          <a:xfrm>
            <a:off x="5084653" y="2930176"/>
            <a:ext cx="3507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33"/>
          <p:cNvCxnSpPr/>
          <p:nvPr/>
        </p:nvCxnSpPr>
        <p:spPr>
          <a:xfrm flipH="1" rot="10800000">
            <a:off x="5587849" y="2932307"/>
            <a:ext cx="4002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4" name="Google Shape;274;p33"/>
          <p:cNvCxnSpPr/>
          <p:nvPr/>
        </p:nvCxnSpPr>
        <p:spPr>
          <a:xfrm>
            <a:off x="8481997" y="2674010"/>
            <a:ext cx="10200" cy="32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5" name="Google Shape;275;p33"/>
          <p:cNvCxnSpPr>
            <a:endCxn id="261" idx="1"/>
          </p:cNvCxnSpPr>
          <p:nvPr/>
        </p:nvCxnSpPr>
        <p:spPr>
          <a:xfrm flipH="1" rot="10800000">
            <a:off x="6786180" y="2698579"/>
            <a:ext cx="1308300" cy="235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6" name="Google Shape;276;p33"/>
          <p:cNvCxnSpPr/>
          <p:nvPr/>
        </p:nvCxnSpPr>
        <p:spPr>
          <a:xfrm flipH="1">
            <a:off x="7903070" y="3124301"/>
            <a:ext cx="473700" cy="34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7" name="Google Shape;277;p33"/>
          <p:cNvCxnSpPr/>
          <p:nvPr/>
        </p:nvCxnSpPr>
        <p:spPr>
          <a:xfrm flipH="1" rot="10800000">
            <a:off x="6200356" y="2932307"/>
            <a:ext cx="4002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8" name="Google Shape;278;p33"/>
          <p:cNvCxnSpPr/>
          <p:nvPr/>
        </p:nvCxnSpPr>
        <p:spPr>
          <a:xfrm rot="10800000">
            <a:off x="6198002" y="3620580"/>
            <a:ext cx="398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9" name="Google Shape;279;p33"/>
          <p:cNvCxnSpPr/>
          <p:nvPr/>
        </p:nvCxnSpPr>
        <p:spPr>
          <a:xfrm rot="10800000">
            <a:off x="4607668" y="3422880"/>
            <a:ext cx="738600" cy="1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0" name="Google Shape;280;p33"/>
          <p:cNvCxnSpPr/>
          <p:nvPr/>
        </p:nvCxnSpPr>
        <p:spPr>
          <a:xfrm rot="10800000">
            <a:off x="5643958" y="3620580"/>
            <a:ext cx="398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Google Shape;281;p33"/>
          <p:cNvCxnSpPr/>
          <p:nvPr/>
        </p:nvCxnSpPr>
        <p:spPr>
          <a:xfrm rot="10800000">
            <a:off x="7308323" y="3620580"/>
            <a:ext cx="398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Google Shape;282;p33"/>
          <p:cNvCxnSpPr/>
          <p:nvPr/>
        </p:nvCxnSpPr>
        <p:spPr>
          <a:xfrm rot="10800000">
            <a:off x="6714711" y="3620580"/>
            <a:ext cx="3984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3" name="Google Shape;283;p33"/>
          <p:cNvSpPr txBox="1"/>
          <p:nvPr/>
        </p:nvSpPr>
        <p:spPr>
          <a:xfrm>
            <a:off x="0" y="1333513"/>
            <a:ext cx="2653200" cy="32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7650" lvl="0" marL="292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300"/>
              <a:buFont typeface="Helvetica Neue"/>
              <a:buChar char="•"/>
            </a:pPr>
            <a:r>
              <a:rPr lang="en" sz="1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Group will arrive at </a:t>
            </a:r>
            <a:endParaRPr sz="13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their designated </a:t>
            </a:r>
            <a:r>
              <a:rPr lang="en" sz="1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initial</a:t>
            </a:r>
            <a:r>
              <a:rPr lang="en" sz="1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station and upon completion of the station, will transition clockwise but stay off</a:t>
            </a:r>
            <a:endParaRPr sz="13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D2260"/>
              </a:buClr>
              <a:buSzPts val="1300"/>
              <a:buFont typeface="Helvetica Neue"/>
              <a:buChar char="●"/>
            </a:pPr>
            <a:r>
              <a:rPr lang="en" sz="1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 group flights will swap into the designated stations after the </a:t>
            </a:r>
            <a:r>
              <a:rPr lang="en" sz="1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initial</a:t>
            </a:r>
            <a:r>
              <a:rPr lang="en" sz="1300">
                <a:solidFill>
                  <a:srgbClr val="1D22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15 mins and execute while A group swaps out to debrief</a:t>
            </a:r>
            <a:endParaRPr sz="13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1D226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